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96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238E-1550-442C-9FDF-94F411838683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F607-26DB-4EEC-BFD3-E2919A21F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88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238E-1550-442C-9FDF-94F411838683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F607-26DB-4EEC-BFD3-E2919A21F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33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238E-1550-442C-9FDF-94F411838683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F607-26DB-4EEC-BFD3-E2919A21F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4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238E-1550-442C-9FDF-94F411838683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F607-26DB-4EEC-BFD3-E2919A21F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77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238E-1550-442C-9FDF-94F411838683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F607-26DB-4EEC-BFD3-E2919A21F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21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238E-1550-442C-9FDF-94F411838683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F607-26DB-4EEC-BFD3-E2919A21F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76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238E-1550-442C-9FDF-94F411838683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F607-26DB-4EEC-BFD3-E2919A21F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79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238E-1550-442C-9FDF-94F411838683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F607-26DB-4EEC-BFD3-E2919A21F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5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238E-1550-442C-9FDF-94F411838683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F607-26DB-4EEC-BFD3-E2919A21F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96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238E-1550-442C-9FDF-94F411838683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F607-26DB-4EEC-BFD3-E2919A21F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1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238E-1550-442C-9FDF-94F411838683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F607-26DB-4EEC-BFD3-E2919A21F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02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E238E-1550-442C-9FDF-94F411838683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FF607-26DB-4EEC-BFD3-E2919A21F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69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.jp/%E4%BA%8B%E5%AE%9F%E6%80%A7%E3%81%A8%E5%A6%A5%E5%BD%93%E6%80%A7%EF%BC%88%E4%B8%8A%EF%BC%89%E2%80%95-%E6%B3%95%E3%81%A8%E6%B0%91%E4%B8%BB%E7%9A%84%E6%B3%95%E6%B2%BB%E5%9B%BD%E5%AE%B6%E3%81%AE%E8%A8%8E%E8%AD%B0%E7%90%86%E8%AB%96%E3%81%AB%E3%81%8B%E3%82%93%E3%81%99%E3%82%8B%E7%A0%94%E7%A9%B6-%E3%83%A6%E3%83%AB%E3%82%B2%E3%83%B3%E3%83%BB%E3%83%8F%E3%83%BC%E3%83%90%E3%83%BC%E3%83%9E%E3%82%B9/dp/4624011627" TargetMode="External"/><Relationship Id="rId2" Type="http://schemas.openxmlformats.org/officeDocument/2006/relationships/hyperlink" Target="http://w2.vatican.va/content/francesco/en/bulls.index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dirty="0" smtClean="0"/>
              <a:t>righteousness, justice</a:t>
            </a:r>
            <a:r>
              <a:rPr kumimoji="1" lang="ja-JP" altLang="en-US" sz="2800" dirty="0" smtClean="0"/>
              <a:t>等を各言語ではどう表現するか</a:t>
            </a:r>
            <a:endParaRPr kumimoji="1" lang="ja-JP" altLang="en-US" sz="28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158295"/>
              </p:ext>
            </p:extLst>
          </p:nvPr>
        </p:nvGraphicFramePr>
        <p:xfrm>
          <a:off x="467544" y="2132856"/>
          <a:ext cx="8229599" cy="2361792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669023"/>
                <a:gridCol w="1486717"/>
                <a:gridCol w="1115038"/>
                <a:gridCol w="1625766"/>
                <a:gridCol w="1078201"/>
                <a:gridCol w="1375213"/>
                <a:gridCol w="879641"/>
              </a:tblGrid>
              <a:tr h="295224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2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英語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righteousness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justice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無冠詞</a:t>
                      </a:r>
                      <a:r>
                        <a:rPr lang="en-US" sz="1100" u="none" strike="noStrike" dirty="0">
                          <a:effectLst/>
                        </a:rPr>
                        <a:t>law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the </a:t>
                      </a:r>
                      <a:r>
                        <a:rPr lang="en-US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law </a:t>
                      </a:r>
                      <a:r>
                        <a:rPr lang="ja-JP" altLang="en-US" sz="1100" u="none" strike="noStrike" baseline="3000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r>
                        <a:rPr lang="en-US" altLang="ja-JP" sz="1100" u="none" strike="noStrike" baseline="30000" dirty="0" smtClean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en-US" sz="1100" b="0" i="0" u="none" strike="noStrike" baseline="30000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the righteous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legalism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522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ドイツ語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Gerechtigkeit Gottes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Gerechtigkeit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Recht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Gesetz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die Gerechten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Legalism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us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</a:tr>
              <a:tr h="29522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日本語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神の義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正義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法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</a:rPr>
                        <a:t>律法、法律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</a:rPr>
                        <a:t>（神に</a:t>
                      </a:r>
                      <a:r>
                        <a:rPr lang="ja-JP" altLang="en-US" sz="1100" u="none" strike="noStrike" dirty="0">
                          <a:effectLst/>
                        </a:rPr>
                        <a:t>）従う人々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律法主義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</a:tr>
              <a:tr h="29522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台湾語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天主的正義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正義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法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法律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那正義的人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法律主義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</a:tr>
              <a:tr h="29522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中国語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天主的正义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正义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法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法律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那正义的人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法律主义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</a:tr>
              <a:tr h="295224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</a:tr>
              <a:tr h="29522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参照箇所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21.</a:t>
                      </a:r>
                      <a:r>
                        <a:rPr lang="ja-JP" altLang="en-US" sz="1100" u="none" strike="noStrike">
                          <a:effectLst/>
                        </a:rPr>
                        <a:t>第</a:t>
                      </a:r>
                      <a:r>
                        <a:rPr lang="en-US" altLang="ja-JP" sz="1100" u="none" strike="noStrike">
                          <a:effectLst/>
                        </a:rPr>
                        <a:t>2</a:t>
                      </a:r>
                      <a:r>
                        <a:rPr lang="ja-JP" altLang="en-US" sz="1100" u="none" strike="noStrike">
                          <a:effectLst/>
                        </a:rPr>
                        <a:t>段落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</a:rPr>
                        <a:t>21.</a:t>
                      </a:r>
                      <a:r>
                        <a:rPr lang="ja-JP" altLang="en-US" sz="1100" u="none" strike="noStrike">
                          <a:effectLst/>
                        </a:rPr>
                        <a:t>第</a:t>
                      </a:r>
                      <a:r>
                        <a:rPr lang="en-US" altLang="ja-JP" sz="1100" u="none" strike="noStrike">
                          <a:effectLst/>
                        </a:rPr>
                        <a:t>2</a:t>
                      </a:r>
                      <a:r>
                        <a:rPr lang="ja-JP" altLang="en-US" sz="1100" u="none" strike="noStrike">
                          <a:effectLst/>
                        </a:rPr>
                        <a:t>段落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</a:rPr>
                        <a:t>この大勅書には現れない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20.</a:t>
                      </a:r>
                      <a:r>
                        <a:rPr lang="ja-JP" altLang="en-US" sz="1100" u="none" strike="noStrike" dirty="0">
                          <a:effectLst/>
                        </a:rPr>
                        <a:t>第</a:t>
                      </a:r>
                      <a:r>
                        <a:rPr lang="en-US" altLang="ja-JP" sz="1100" u="none" strike="noStrike" dirty="0">
                          <a:effectLst/>
                        </a:rPr>
                        <a:t>1</a:t>
                      </a:r>
                      <a:r>
                        <a:rPr lang="ja-JP" altLang="en-US" sz="1100" u="none" strike="noStrike" dirty="0">
                          <a:effectLst/>
                        </a:rPr>
                        <a:t>段落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6.</a:t>
                      </a:r>
                      <a:r>
                        <a:rPr lang="ja-JP" altLang="en-US" sz="1100" u="none" strike="noStrike" dirty="0">
                          <a:effectLst/>
                        </a:rPr>
                        <a:t>第</a:t>
                      </a:r>
                      <a:r>
                        <a:rPr lang="en-US" altLang="ja-JP" sz="1100" u="none" strike="noStrike" dirty="0">
                          <a:effectLst/>
                        </a:rPr>
                        <a:t>2</a:t>
                      </a:r>
                      <a:r>
                        <a:rPr lang="ja-JP" altLang="en-US" sz="1100" u="none" strike="noStrike" dirty="0">
                          <a:effectLst/>
                        </a:rPr>
                        <a:t>段落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</a:rPr>
                        <a:t>20.</a:t>
                      </a:r>
                      <a:r>
                        <a:rPr lang="ja-JP" altLang="en-US" sz="1100" u="none" strike="noStrike" dirty="0">
                          <a:effectLst/>
                        </a:rPr>
                        <a:t>第</a:t>
                      </a:r>
                      <a:r>
                        <a:rPr lang="en-US" altLang="ja-JP" sz="1100" u="none" strike="noStrike" dirty="0">
                          <a:effectLst/>
                        </a:rPr>
                        <a:t>1</a:t>
                      </a:r>
                      <a:r>
                        <a:rPr lang="ja-JP" altLang="en-US" sz="1100" u="none" strike="noStrike" dirty="0">
                          <a:effectLst/>
                        </a:rPr>
                        <a:t>段落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95" marR="9295" marT="9295" marB="0" anchor="ctr"/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238576" y="2101498"/>
            <a:ext cx="7260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2015</a:t>
            </a:r>
            <a:r>
              <a:rPr lang="ja-JP" altLang="en-US" dirty="0" smtClean="0"/>
              <a:t>年</a:t>
            </a:r>
            <a:r>
              <a:rPr lang="en-US" altLang="ja-JP" dirty="0" smtClean="0"/>
              <a:t>Vatican</a:t>
            </a:r>
            <a:r>
              <a:rPr lang="ja-JP" altLang="en-US" dirty="0" smtClean="0"/>
              <a:t>発行の大勅書</a:t>
            </a:r>
            <a:r>
              <a:rPr lang="en-US" altLang="ja-JP" i="1" dirty="0">
                <a:hlinkClick r:id="rId2"/>
              </a:rPr>
              <a:t>Misericordiae Vultus</a:t>
            </a:r>
            <a:r>
              <a:rPr lang="ja-JP" altLang="en-US" dirty="0"/>
              <a:t>各言語版から整理すると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33823" y="4725144"/>
            <a:ext cx="518457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solidFill>
                  <a:srgbClr val="FF0000"/>
                </a:solidFill>
              </a:rPr>
              <a:t>*</a:t>
            </a:r>
            <a:r>
              <a:rPr lang="en-US" altLang="ja-JP" sz="1050" dirty="0">
                <a:solidFill>
                  <a:srgbClr val="FF0000"/>
                </a:solidFill>
              </a:rPr>
              <a:t>) </a:t>
            </a:r>
            <a:r>
              <a:rPr lang="ja-JP" altLang="en-US" sz="1050" dirty="0" smtClean="0">
                <a:solidFill>
                  <a:srgbClr val="FF0000"/>
                </a:solidFill>
              </a:rPr>
              <a:t>　</a:t>
            </a:r>
            <a:r>
              <a:rPr lang="en-US" altLang="ja-JP" sz="1050" dirty="0" smtClean="0">
                <a:solidFill>
                  <a:srgbClr val="FF0000"/>
                </a:solidFill>
              </a:rPr>
              <a:t>the </a:t>
            </a:r>
            <a:r>
              <a:rPr lang="en-US" altLang="ja-JP" sz="1050" dirty="0">
                <a:solidFill>
                  <a:srgbClr val="FF0000"/>
                </a:solidFill>
              </a:rPr>
              <a:t>law</a:t>
            </a:r>
            <a:r>
              <a:rPr lang="ja-JP" altLang="en-US" sz="1050" dirty="0"/>
              <a:t>をドイツ語に翻訳する場合には、</a:t>
            </a:r>
            <a:r>
              <a:rPr lang="ja-JP" altLang="en-US" sz="1050" dirty="0" smtClean="0"/>
              <a:t>この表にある</a:t>
            </a:r>
            <a:r>
              <a:rPr lang="en-US" altLang="ja-JP" sz="1050" dirty="0" smtClean="0"/>
              <a:t>Gesetz</a:t>
            </a:r>
            <a:r>
              <a:rPr lang="ja-JP" altLang="en-US" sz="1050" dirty="0"/>
              <a:t>とする場合と、</a:t>
            </a:r>
            <a:r>
              <a:rPr lang="en-US" altLang="ja-JP" sz="1050" dirty="0"/>
              <a:t>rationale Recht</a:t>
            </a:r>
            <a:r>
              <a:rPr lang="ja-JP" altLang="en-US" sz="1050" dirty="0"/>
              <a:t>とする場合との二通りがある。</a:t>
            </a:r>
            <a:r>
              <a:rPr lang="ja-JP" altLang="en-US" sz="1050" dirty="0" smtClean="0"/>
              <a:t>大勅書</a:t>
            </a:r>
            <a:r>
              <a:rPr lang="en-US" altLang="ja-JP" sz="1050" i="1" dirty="0">
                <a:hlinkClick r:id="rId2"/>
              </a:rPr>
              <a:t>Misericordiae Vultus</a:t>
            </a:r>
            <a:r>
              <a:rPr lang="ja-JP" altLang="en-US" sz="1050" dirty="0" smtClean="0"/>
              <a:t>の</a:t>
            </a:r>
            <a:r>
              <a:rPr lang="ja-JP" altLang="en-US" sz="1050" dirty="0"/>
              <a:t>ドイツ語訳では前者</a:t>
            </a:r>
            <a:r>
              <a:rPr lang="en-US" altLang="ja-JP" sz="1050" dirty="0"/>
              <a:t>Gesetz</a:t>
            </a:r>
            <a:r>
              <a:rPr lang="ja-JP" altLang="en-US" sz="1050" dirty="0"/>
              <a:t>が使われている。後者</a:t>
            </a:r>
            <a:r>
              <a:rPr lang="en-US" altLang="ja-JP" sz="1050" dirty="0"/>
              <a:t>rationale Recht</a:t>
            </a:r>
            <a:r>
              <a:rPr lang="ja-JP" altLang="en-US" sz="1050" dirty="0"/>
              <a:t>は、ヘーゲル（</a:t>
            </a:r>
            <a:r>
              <a:rPr lang="en-US" altLang="ja-JP" sz="1050" dirty="0"/>
              <a:t>1770 - 1831</a:t>
            </a:r>
            <a:r>
              <a:rPr lang="ja-JP" altLang="en-US" sz="1050" dirty="0"/>
              <a:t>）の法哲学に</a:t>
            </a:r>
            <a:r>
              <a:rPr lang="ja-JP" altLang="en-US" sz="1050" dirty="0" smtClean="0"/>
              <a:t>即したドイツ語。ヘーゲルは</a:t>
            </a:r>
            <a:r>
              <a:rPr lang="en-US" altLang="ja-JP" sz="1050" dirty="0" smtClean="0"/>
              <a:t>Recht</a:t>
            </a:r>
            <a:r>
              <a:rPr lang="ja-JP" altLang="en-US" sz="1050" dirty="0" smtClean="0"/>
              <a:t>を理性的に捉えられるものと考えていた。同時代のベンサム（</a:t>
            </a:r>
            <a:r>
              <a:rPr lang="en-US" altLang="ja-JP" sz="1050" dirty="0" smtClean="0"/>
              <a:t>1748</a:t>
            </a:r>
            <a:r>
              <a:rPr lang="ja-JP" altLang="en-US" sz="1050" dirty="0" smtClean="0"/>
              <a:t> </a:t>
            </a:r>
            <a:r>
              <a:rPr lang="en-US" altLang="ja-JP" sz="1050" dirty="0"/>
              <a:t>- 1832</a:t>
            </a:r>
            <a:r>
              <a:rPr lang="ja-JP" altLang="en-US" sz="1050" dirty="0" smtClean="0"/>
              <a:t>）も同様に、無冠詞</a:t>
            </a:r>
            <a:r>
              <a:rPr lang="en-US" altLang="ja-JP" sz="1050" dirty="0" smtClean="0"/>
              <a:t>law</a:t>
            </a:r>
            <a:r>
              <a:rPr lang="ja-JP" altLang="en-US" sz="1050" dirty="0" smtClean="0"/>
              <a:t>を理性的に捉えられるものと考えていた。現在ではヘーゲルやベンサムのこの種の法哲学は強く主張されなくなっている。（ハーバーマス</a:t>
            </a:r>
            <a:r>
              <a:rPr lang="en-US" altLang="ja-JP" sz="1050" dirty="0" smtClean="0"/>
              <a:t>『</a:t>
            </a:r>
            <a:r>
              <a:rPr lang="ja-JP" altLang="en-US" sz="1050" dirty="0">
                <a:hlinkClick r:id="rId3"/>
              </a:rPr>
              <a:t>事実性と</a:t>
            </a:r>
            <a:r>
              <a:rPr lang="ja-JP" altLang="en-US" sz="1050" dirty="0" smtClean="0">
                <a:hlinkClick r:id="rId3"/>
              </a:rPr>
              <a:t>妥当性</a:t>
            </a:r>
            <a:r>
              <a:rPr lang="en-US" altLang="ja-JP" sz="1050" dirty="0" smtClean="0">
                <a:hlinkClick r:id="rId3"/>
              </a:rPr>
              <a:t>― </a:t>
            </a:r>
            <a:r>
              <a:rPr lang="ja-JP" altLang="en-US" sz="1050" dirty="0">
                <a:hlinkClick r:id="rId3"/>
              </a:rPr>
              <a:t>法と民主的法治国家の討議理論にかんする研究</a:t>
            </a:r>
            <a:r>
              <a:rPr lang="en-US" altLang="ja-JP" sz="1050" dirty="0" smtClean="0"/>
              <a:t>』</a:t>
            </a:r>
            <a:r>
              <a:rPr lang="ja-JP" altLang="en-US" sz="1050" dirty="0" smtClean="0"/>
              <a:t>等参照方。）従って現在では、</a:t>
            </a:r>
            <a:r>
              <a:rPr lang="en-US" altLang="ja-JP" sz="1050" dirty="0" smtClean="0"/>
              <a:t>the law</a:t>
            </a:r>
            <a:r>
              <a:rPr lang="ja-JP" altLang="en-US" sz="1050" dirty="0" smtClean="0"/>
              <a:t>は</a:t>
            </a:r>
            <a:r>
              <a:rPr lang="en-US" altLang="ja-JP" sz="1050" dirty="0" smtClean="0"/>
              <a:t>Gesetz</a:t>
            </a:r>
            <a:r>
              <a:rPr lang="ja-JP" altLang="en-US" sz="1050" dirty="0" smtClean="0"/>
              <a:t>というドイツ語が当てられるのが一般的。ちなみにこの大勅書には現れないが、無冠詞</a:t>
            </a:r>
            <a:r>
              <a:rPr lang="en-US" altLang="ja-JP" sz="1050" dirty="0" smtClean="0"/>
              <a:t>law</a:t>
            </a:r>
            <a:r>
              <a:rPr lang="ja-JP" altLang="en-US" sz="1050" dirty="0" smtClean="0"/>
              <a:t>は、</a:t>
            </a:r>
            <a:r>
              <a:rPr lang="en-US" altLang="ja-JP" sz="1050" dirty="0" smtClean="0"/>
              <a:t>Recht</a:t>
            </a:r>
            <a:r>
              <a:rPr lang="ja-JP" altLang="en-US" sz="1050" dirty="0" smtClean="0"/>
              <a:t>というドイツ語が当てられるのが一般的。日本語では、故・星野栄一先生が推奨したように「法」が当てられるのが妥当だと齋藤は考えている。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92828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110</Words>
  <Application>Microsoft Office PowerPoint</Application>
  <PresentationFormat>画面に合わせる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righteousness, justice等を各言語ではどう表現するか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Jun Saito</dc:creator>
  <cp:lastModifiedBy>Jun Saito</cp:lastModifiedBy>
  <cp:revision>15</cp:revision>
  <dcterms:created xsi:type="dcterms:W3CDTF">2016-02-16T05:53:22Z</dcterms:created>
  <dcterms:modified xsi:type="dcterms:W3CDTF">2016-02-17T08:21:37Z</dcterms:modified>
</cp:coreProperties>
</file>